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72" r:id="rId12"/>
    <p:sldId id="268" r:id="rId13"/>
    <p:sldId id="269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7DD471-78BB-4212-9EA3-6EFB73C0138B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383D6BD-8953-4880-AC9F-FB9C78BAFD2B}">
      <dgm:prSet custT="1"/>
      <dgm:spPr/>
      <dgm:t>
        <a:bodyPr/>
        <a:lstStyle/>
        <a:p>
          <a:pPr rtl="0"/>
          <a:r>
            <a:rPr lang="zh-CN" altLang="en-US" sz="4000" kern="1200" dirty="0" smtClean="0">
              <a:solidFill>
                <a:schemeClr val="tx1"/>
              </a:solidFill>
              <a:latin typeface="隶书" pitchFamily="49" charset="-122"/>
              <a:ea typeface="隶书" pitchFamily="49" charset="-122"/>
              <a:cs typeface="+mn-cs"/>
            </a:rPr>
            <a:t>原汁原味</a:t>
          </a:r>
          <a:endParaRPr lang="en-US" altLang="zh-CN" sz="4000" kern="1200" dirty="0" smtClean="0">
            <a:solidFill>
              <a:schemeClr val="tx1"/>
            </a:solidFill>
            <a:latin typeface="隶书" pitchFamily="49" charset="-122"/>
            <a:ea typeface="隶书" pitchFamily="49" charset="-122"/>
            <a:cs typeface="+mn-cs"/>
          </a:endParaRPr>
        </a:p>
        <a:p>
          <a:pPr rtl="0"/>
          <a:r>
            <a:rPr lang="zh-CN" sz="2200" b="1" kern="1200" dirty="0" smtClean="0"/>
            <a:t>（</a:t>
          </a:r>
          <a:r>
            <a:rPr lang="en-US" sz="2200" b="1" kern="1200" dirty="0" smtClean="0"/>
            <a:t>Traditional and Original</a:t>
          </a:r>
          <a:r>
            <a:rPr lang="zh-CN" sz="2200" b="1" kern="1200" dirty="0" smtClean="0"/>
            <a:t>）</a:t>
          </a:r>
          <a:endParaRPr lang="zh-CN" sz="2200" kern="1200" dirty="0"/>
        </a:p>
      </dgm:t>
    </dgm:pt>
    <dgm:pt modelId="{C97FEB7B-C081-459A-9F84-976BF1F60333}" type="parTrans" cxnId="{9B4FB517-F6B1-4CF3-AD54-DC43672D78E2}">
      <dgm:prSet/>
      <dgm:spPr/>
      <dgm:t>
        <a:bodyPr/>
        <a:lstStyle/>
        <a:p>
          <a:endParaRPr lang="zh-CN" altLang="en-US"/>
        </a:p>
      </dgm:t>
    </dgm:pt>
    <dgm:pt modelId="{C8482732-8230-454A-BBCD-0F5A71B6392C}" type="sibTrans" cxnId="{9B4FB517-F6B1-4CF3-AD54-DC43672D78E2}">
      <dgm:prSet/>
      <dgm:spPr/>
      <dgm:t>
        <a:bodyPr/>
        <a:lstStyle/>
        <a:p>
          <a:endParaRPr lang="zh-CN" altLang="en-US"/>
        </a:p>
      </dgm:t>
    </dgm:pt>
    <dgm:pt modelId="{37374E87-112A-4C48-8E94-B24E72A356B4}">
      <dgm:prSet custT="1"/>
      <dgm:spPr/>
      <dgm:t>
        <a:bodyPr/>
        <a:lstStyle/>
        <a:p>
          <a:r>
            <a:rPr lang="zh-CN" altLang="en-US" sz="4000" kern="1200" dirty="0" smtClean="0">
              <a:solidFill>
                <a:schemeClr val="tx1"/>
              </a:solidFill>
              <a:latin typeface="隶书" pitchFamily="49" charset="-122"/>
              <a:ea typeface="隶书" pitchFamily="49" charset="-122"/>
              <a:cs typeface="+mn-cs"/>
            </a:rPr>
            <a:t>百花齐放</a:t>
          </a:r>
          <a:endParaRPr lang="en-US" altLang="zh-CN" sz="4000" kern="1200" dirty="0" smtClean="0">
            <a:solidFill>
              <a:schemeClr val="tx1"/>
            </a:solidFill>
            <a:latin typeface="隶书" pitchFamily="49" charset="-122"/>
            <a:ea typeface="隶书" pitchFamily="49" charset="-122"/>
            <a:cs typeface="+mn-cs"/>
          </a:endParaRPr>
        </a:p>
        <a:p>
          <a:r>
            <a:rPr lang="zh-CN" sz="2400" b="1" kern="1200" dirty="0" smtClean="0"/>
            <a:t>（ </a:t>
          </a:r>
          <a:r>
            <a:rPr lang="en-US" sz="2400" b="1" kern="1200" dirty="0" smtClean="0"/>
            <a:t>Convergent-divergent</a:t>
          </a:r>
          <a:r>
            <a:rPr lang="zh-CN" sz="2400" b="1" kern="1200" dirty="0" smtClean="0"/>
            <a:t>）</a:t>
          </a:r>
          <a:endParaRPr lang="zh-CN" altLang="en-US" sz="2400" kern="1200" dirty="0"/>
        </a:p>
      </dgm:t>
    </dgm:pt>
    <dgm:pt modelId="{8CE42C8E-6FC2-4B54-97C8-29EBD0623C8D}" type="parTrans" cxnId="{80A0E346-F6AB-472C-A59A-B67E4EF6E58F}">
      <dgm:prSet/>
      <dgm:spPr/>
      <dgm:t>
        <a:bodyPr/>
        <a:lstStyle/>
        <a:p>
          <a:endParaRPr lang="zh-CN" altLang="en-US"/>
        </a:p>
      </dgm:t>
    </dgm:pt>
    <dgm:pt modelId="{38107B73-70BE-4EE5-ADE9-1D5C32746B95}" type="sibTrans" cxnId="{80A0E346-F6AB-472C-A59A-B67E4EF6E58F}">
      <dgm:prSet/>
      <dgm:spPr/>
      <dgm:t>
        <a:bodyPr/>
        <a:lstStyle/>
        <a:p>
          <a:endParaRPr lang="zh-CN" altLang="en-US"/>
        </a:p>
      </dgm:t>
    </dgm:pt>
    <dgm:pt modelId="{3DCC9D7C-F611-4BB9-989D-FAAF5459DA72}">
      <dgm:prSet custT="1"/>
      <dgm:spPr/>
      <dgm:t>
        <a:bodyPr/>
        <a:lstStyle/>
        <a:p>
          <a:endParaRPr lang="zh-CN" altLang="en-US" sz="5200" b="1" kern="1200" dirty="0" smtClean="0">
            <a:solidFill>
              <a:srgbClr val="990000"/>
            </a:solidFill>
          </a:endParaRPr>
        </a:p>
      </dgm:t>
    </dgm:pt>
    <dgm:pt modelId="{B5DEA05F-0A7E-41D8-9A27-1CB7F7A20D3E}" type="parTrans" cxnId="{F00E4E5B-5100-4C41-8FBE-E09BB42755FC}">
      <dgm:prSet/>
      <dgm:spPr/>
      <dgm:t>
        <a:bodyPr/>
        <a:lstStyle/>
        <a:p>
          <a:endParaRPr lang="zh-CN" altLang="en-US"/>
        </a:p>
      </dgm:t>
    </dgm:pt>
    <dgm:pt modelId="{A886DB43-93F1-4FDE-A30F-0AB6F9166EC1}" type="sibTrans" cxnId="{F00E4E5B-5100-4C41-8FBE-E09BB42755FC}">
      <dgm:prSet/>
      <dgm:spPr/>
      <dgm:t>
        <a:bodyPr/>
        <a:lstStyle/>
        <a:p>
          <a:endParaRPr lang="zh-CN" altLang="en-US"/>
        </a:p>
      </dgm:t>
    </dgm:pt>
    <dgm:pt modelId="{57A7719B-6624-44C9-B29A-ED47E86B234E}" type="pres">
      <dgm:prSet presAssocID="{5E7DD471-78BB-4212-9EA3-6EFB73C0138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FB385A5-E108-43E3-866D-8E5FF0DFECC2}" type="pres">
      <dgm:prSet presAssocID="{B383D6BD-8953-4880-AC9F-FB9C78BAFD2B}" presName="composite" presStyleCnt="0"/>
      <dgm:spPr/>
    </dgm:pt>
    <dgm:pt modelId="{D5FB163D-6AFD-4A33-8503-01E78DB63183}" type="pres">
      <dgm:prSet presAssocID="{B383D6BD-8953-4880-AC9F-FB9C78BAFD2B}" presName="imgShp" presStyleLbl="fgImgPlace1" presStyleIdx="0" presStyleCnt="3" custLinFactNeighborX="-3787" custLinFactNeighborY="-7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ABFC3C6-7247-4D2C-9979-6388273709F4}" type="pres">
      <dgm:prSet presAssocID="{B383D6BD-8953-4880-AC9F-FB9C78BAFD2B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C9B27B-F64E-40F9-867C-29277D96A114}" type="pres">
      <dgm:prSet presAssocID="{C8482732-8230-454A-BBCD-0F5A71B6392C}" presName="spacing" presStyleCnt="0"/>
      <dgm:spPr/>
    </dgm:pt>
    <dgm:pt modelId="{E53A0841-3C12-48F6-80F0-846E10997019}" type="pres">
      <dgm:prSet presAssocID="{37374E87-112A-4C48-8E94-B24E72A356B4}" presName="composite" presStyleCnt="0"/>
      <dgm:spPr/>
    </dgm:pt>
    <dgm:pt modelId="{FE9B6FD9-4079-49B4-8536-78C30CB625D2}" type="pres">
      <dgm:prSet presAssocID="{37374E87-112A-4C48-8E94-B24E72A356B4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FBC81A3-C217-4829-AF8C-10E1AC315795}" type="pres">
      <dgm:prSet presAssocID="{37374E87-112A-4C48-8E94-B24E72A356B4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87BD7D8-B425-4DFC-960A-99E2B5949EC7}" type="pres">
      <dgm:prSet presAssocID="{38107B73-70BE-4EE5-ADE9-1D5C32746B95}" presName="spacing" presStyleCnt="0"/>
      <dgm:spPr/>
    </dgm:pt>
    <dgm:pt modelId="{728F2A8E-A2B2-4CD5-8F00-5D20267F660B}" type="pres">
      <dgm:prSet presAssocID="{3DCC9D7C-F611-4BB9-989D-FAAF5459DA72}" presName="composite" presStyleCnt="0"/>
      <dgm:spPr/>
    </dgm:pt>
    <dgm:pt modelId="{22A4A607-B9A7-4D7C-8BE3-1F93E2DE9123}" type="pres">
      <dgm:prSet presAssocID="{3DCC9D7C-F611-4BB9-989D-FAAF5459DA72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86959AA-B48D-46BD-8CD2-B02DC9DEBFE4}" type="pres">
      <dgm:prSet presAssocID="{3DCC9D7C-F611-4BB9-989D-FAAF5459DA72}" presName="txShp" presStyleLbl="node1" presStyleIdx="2" presStyleCnt="3" custLinFactNeighborX="-278" custLinFactNeighborY="-246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99A48BD-A0B0-4124-B63E-91038E68F87F}" type="presOf" srcId="{3DCC9D7C-F611-4BB9-989D-FAAF5459DA72}" destId="{B86959AA-B48D-46BD-8CD2-B02DC9DEBFE4}" srcOrd="0" destOrd="0" presId="urn:microsoft.com/office/officeart/2005/8/layout/vList3#1"/>
    <dgm:cxn modelId="{F00E4E5B-5100-4C41-8FBE-E09BB42755FC}" srcId="{5E7DD471-78BB-4212-9EA3-6EFB73C0138B}" destId="{3DCC9D7C-F611-4BB9-989D-FAAF5459DA72}" srcOrd="2" destOrd="0" parTransId="{B5DEA05F-0A7E-41D8-9A27-1CB7F7A20D3E}" sibTransId="{A886DB43-93F1-4FDE-A30F-0AB6F9166EC1}"/>
    <dgm:cxn modelId="{75B6FB57-DD43-498D-8162-3E4870B5D562}" type="presOf" srcId="{37374E87-112A-4C48-8E94-B24E72A356B4}" destId="{DFBC81A3-C217-4829-AF8C-10E1AC315795}" srcOrd="0" destOrd="0" presId="urn:microsoft.com/office/officeart/2005/8/layout/vList3#1"/>
    <dgm:cxn modelId="{10566D01-C82E-4B37-B622-44FF7D31ABD9}" type="presOf" srcId="{B383D6BD-8953-4880-AC9F-FB9C78BAFD2B}" destId="{4ABFC3C6-7247-4D2C-9979-6388273709F4}" srcOrd="0" destOrd="0" presId="urn:microsoft.com/office/officeart/2005/8/layout/vList3#1"/>
    <dgm:cxn modelId="{80A0E346-F6AB-472C-A59A-B67E4EF6E58F}" srcId="{5E7DD471-78BB-4212-9EA3-6EFB73C0138B}" destId="{37374E87-112A-4C48-8E94-B24E72A356B4}" srcOrd="1" destOrd="0" parTransId="{8CE42C8E-6FC2-4B54-97C8-29EBD0623C8D}" sibTransId="{38107B73-70BE-4EE5-ADE9-1D5C32746B95}"/>
    <dgm:cxn modelId="{9B4FB517-F6B1-4CF3-AD54-DC43672D78E2}" srcId="{5E7DD471-78BB-4212-9EA3-6EFB73C0138B}" destId="{B383D6BD-8953-4880-AC9F-FB9C78BAFD2B}" srcOrd="0" destOrd="0" parTransId="{C97FEB7B-C081-459A-9F84-976BF1F60333}" sibTransId="{C8482732-8230-454A-BBCD-0F5A71B6392C}"/>
    <dgm:cxn modelId="{755B7CEC-7912-4071-9A8F-E6D73B5C40A3}" type="presOf" srcId="{5E7DD471-78BB-4212-9EA3-6EFB73C0138B}" destId="{57A7719B-6624-44C9-B29A-ED47E86B234E}" srcOrd="0" destOrd="0" presId="urn:microsoft.com/office/officeart/2005/8/layout/vList3#1"/>
    <dgm:cxn modelId="{BAF916D5-25A1-47D4-B93C-0E5840BFCFEE}" type="presParOf" srcId="{57A7719B-6624-44C9-B29A-ED47E86B234E}" destId="{6FB385A5-E108-43E3-866D-8E5FF0DFECC2}" srcOrd="0" destOrd="0" presId="urn:microsoft.com/office/officeart/2005/8/layout/vList3#1"/>
    <dgm:cxn modelId="{34C61723-430C-475F-8C9C-EF44B451C430}" type="presParOf" srcId="{6FB385A5-E108-43E3-866D-8E5FF0DFECC2}" destId="{D5FB163D-6AFD-4A33-8503-01E78DB63183}" srcOrd="0" destOrd="0" presId="urn:microsoft.com/office/officeart/2005/8/layout/vList3#1"/>
    <dgm:cxn modelId="{0E1FF8AF-DD64-4006-A8E4-6B760A4E5FDE}" type="presParOf" srcId="{6FB385A5-E108-43E3-866D-8E5FF0DFECC2}" destId="{4ABFC3C6-7247-4D2C-9979-6388273709F4}" srcOrd="1" destOrd="0" presId="urn:microsoft.com/office/officeart/2005/8/layout/vList3#1"/>
    <dgm:cxn modelId="{1D64EFAE-7698-4EBC-A13A-2B9A91C79654}" type="presParOf" srcId="{57A7719B-6624-44C9-B29A-ED47E86B234E}" destId="{8EC9B27B-F64E-40F9-867C-29277D96A114}" srcOrd="1" destOrd="0" presId="urn:microsoft.com/office/officeart/2005/8/layout/vList3#1"/>
    <dgm:cxn modelId="{C0E4C529-FE1A-4739-AF7F-DA807C513587}" type="presParOf" srcId="{57A7719B-6624-44C9-B29A-ED47E86B234E}" destId="{E53A0841-3C12-48F6-80F0-846E10997019}" srcOrd="2" destOrd="0" presId="urn:microsoft.com/office/officeart/2005/8/layout/vList3#1"/>
    <dgm:cxn modelId="{DC8815A8-A23A-44F4-88D5-D9522EC00E14}" type="presParOf" srcId="{E53A0841-3C12-48F6-80F0-846E10997019}" destId="{FE9B6FD9-4079-49B4-8536-78C30CB625D2}" srcOrd="0" destOrd="0" presId="urn:microsoft.com/office/officeart/2005/8/layout/vList3#1"/>
    <dgm:cxn modelId="{3D58C469-6CA7-440B-ABE9-F21BECCD5AF5}" type="presParOf" srcId="{E53A0841-3C12-48F6-80F0-846E10997019}" destId="{DFBC81A3-C217-4829-AF8C-10E1AC315795}" srcOrd="1" destOrd="0" presId="urn:microsoft.com/office/officeart/2005/8/layout/vList3#1"/>
    <dgm:cxn modelId="{4A56E6F4-279D-4D4D-96B9-D591113A466A}" type="presParOf" srcId="{57A7719B-6624-44C9-B29A-ED47E86B234E}" destId="{F87BD7D8-B425-4DFC-960A-99E2B5949EC7}" srcOrd="3" destOrd="0" presId="urn:microsoft.com/office/officeart/2005/8/layout/vList3#1"/>
    <dgm:cxn modelId="{A3E06E14-946F-4766-962C-7A2B6B6630AC}" type="presParOf" srcId="{57A7719B-6624-44C9-B29A-ED47E86B234E}" destId="{728F2A8E-A2B2-4CD5-8F00-5D20267F660B}" srcOrd="4" destOrd="0" presId="urn:microsoft.com/office/officeart/2005/8/layout/vList3#1"/>
    <dgm:cxn modelId="{6BE5E714-9EEE-46AC-B8FB-EB8D712CA7A6}" type="presParOf" srcId="{728F2A8E-A2B2-4CD5-8F00-5D20267F660B}" destId="{22A4A607-B9A7-4D7C-8BE3-1F93E2DE9123}" srcOrd="0" destOrd="0" presId="urn:microsoft.com/office/officeart/2005/8/layout/vList3#1"/>
    <dgm:cxn modelId="{6871E70A-8D0E-43D9-9933-F284CF2AB5AB}" type="presParOf" srcId="{728F2A8E-A2B2-4CD5-8F00-5D20267F660B}" destId="{B86959AA-B48D-46BD-8CD2-B02DC9DEBFE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FC3C6-7247-4D2C-9979-6388273709F4}">
      <dsp:nvSpPr>
        <dsp:cNvPr id="0" name=""/>
        <dsp:cNvSpPr/>
      </dsp:nvSpPr>
      <dsp:spPr>
        <a:xfrm rot="10800000">
          <a:off x="1585742" y="875"/>
          <a:ext cx="5083170" cy="12215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684" tIns="152400" rIns="28448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kern="1200" dirty="0" smtClean="0">
              <a:solidFill>
                <a:schemeClr val="tx1"/>
              </a:solidFill>
              <a:latin typeface="隶书" pitchFamily="49" charset="-122"/>
              <a:ea typeface="隶书" pitchFamily="49" charset="-122"/>
              <a:cs typeface="+mn-cs"/>
            </a:rPr>
            <a:t>原汁原味</a:t>
          </a:r>
          <a:endParaRPr lang="en-US" altLang="zh-CN" sz="4000" kern="1200" dirty="0" smtClean="0">
            <a:solidFill>
              <a:schemeClr val="tx1"/>
            </a:solidFill>
            <a:latin typeface="隶书" pitchFamily="49" charset="-122"/>
            <a:ea typeface="隶书" pitchFamily="49" charset="-122"/>
            <a:cs typeface="+mn-cs"/>
          </a:endParaRPr>
        </a:p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200" b="1" kern="1200" dirty="0" smtClean="0"/>
            <a:t>（</a:t>
          </a:r>
          <a:r>
            <a:rPr lang="en-US" sz="2200" b="1" kern="1200" dirty="0" smtClean="0"/>
            <a:t>Traditional and Original</a:t>
          </a:r>
          <a:r>
            <a:rPr lang="zh-CN" sz="2200" b="1" kern="1200" dirty="0" smtClean="0"/>
            <a:t>）</a:t>
          </a:r>
          <a:endParaRPr lang="zh-CN" sz="2200" kern="1200" dirty="0"/>
        </a:p>
      </dsp:txBody>
      <dsp:txXfrm rot="10800000">
        <a:off x="1891137" y="875"/>
        <a:ext cx="4777775" cy="1221581"/>
      </dsp:txXfrm>
    </dsp:sp>
    <dsp:sp modelId="{D5FB163D-6AFD-4A33-8503-01E78DB63183}">
      <dsp:nvSpPr>
        <dsp:cNvPr id="0" name=""/>
        <dsp:cNvSpPr/>
      </dsp:nvSpPr>
      <dsp:spPr>
        <a:xfrm>
          <a:off x="928690" y="0"/>
          <a:ext cx="1221581" cy="122158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BC81A3-C217-4829-AF8C-10E1AC315795}">
      <dsp:nvSpPr>
        <dsp:cNvPr id="0" name=""/>
        <dsp:cNvSpPr/>
      </dsp:nvSpPr>
      <dsp:spPr>
        <a:xfrm rot="10800000">
          <a:off x="1585742" y="1587108"/>
          <a:ext cx="5083170" cy="12215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684" tIns="152400" rIns="28448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kern="1200" dirty="0" smtClean="0">
              <a:solidFill>
                <a:schemeClr val="tx1"/>
              </a:solidFill>
              <a:latin typeface="隶书" pitchFamily="49" charset="-122"/>
              <a:ea typeface="隶书" pitchFamily="49" charset="-122"/>
              <a:cs typeface="+mn-cs"/>
            </a:rPr>
            <a:t>百花齐放</a:t>
          </a:r>
          <a:endParaRPr lang="en-US" altLang="zh-CN" sz="4000" kern="1200" dirty="0" smtClean="0">
            <a:solidFill>
              <a:schemeClr val="tx1"/>
            </a:solidFill>
            <a:latin typeface="隶书" pitchFamily="49" charset="-122"/>
            <a:ea typeface="隶书" pitchFamily="49" charset="-122"/>
            <a:cs typeface="+mn-cs"/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400" b="1" kern="1200" dirty="0" smtClean="0"/>
            <a:t>（ </a:t>
          </a:r>
          <a:r>
            <a:rPr lang="en-US" sz="2400" b="1" kern="1200" dirty="0" smtClean="0"/>
            <a:t>Convergent-divergent</a:t>
          </a:r>
          <a:r>
            <a:rPr lang="zh-CN" sz="2400" b="1" kern="1200" dirty="0" smtClean="0"/>
            <a:t>）</a:t>
          </a:r>
          <a:endParaRPr lang="zh-CN" altLang="en-US" sz="2400" kern="1200" dirty="0"/>
        </a:p>
      </dsp:txBody>
      <dsp:txXfrm rot="10800000">
        <a:off x="1891137" y="1587108"/>
        <a:ext cx="4777775" cy="1221581"/>
      </dsp:txXfrm>
    </dsp:sp>
    <dsp:sp modelId="{FE9B6FD9-4079-49B4-8536-78C30CB625D2}">
      <dsp:nvSpPr>
        <dsp:cNvPr id="0" name=""/>
        <dsp:cNvSpPr/>
      </dsp:nvSpPr>
      <dsp:spPr>
        <a:xfrm>
          <a:off x="974952" y="1587108"/>
          <a:ext cx="1221581" cy="122158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6959AA-B48D-46BD-8CD2-B02DC9DEBFE4}">
      <dsp:nvSpPr>
        <dsp:cNvPr id="0" name=""/>
        <dsp:cNvSpPr/>
      </dsp:nvSpPr>
      <dsp:spPr>
        <a:xfrm rot="10800000">
          <a:off x="1571611" y="3143277"/>
          <a:ext cx="5083170" cy="12215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8684" tIns="198120" rIns="369824" bIns="19812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5200" b="1" kern="1200" dirty="0" smtClean="0">
            <a:solidFill>
              <a:srgbClr val="990000"/>
            </a:solidFill>
          </a:endParaRPr>
        </a:p>
      </dsp:txBody>
      <dsp:txXfrm rot="10800000">
        <a:off x="1877006" y="3143277"/>
        <a:ext cx="4777775" cy="1221581"/>
      </dsp:txXfrm>
    </dsp:sp>
    <dsp:sp modelId="{22A4A607-B9A7-4D7C-8BE3-1F93E2DE9123}">
      <dsp:nvSpPr>
        <dsp:cNvPr id="0" name=""/>
        <dsp:cNvSpPr/>
      </dsp:nvSpPr>
      <dsp:spPr>
        <a:xfrm>
          <a:off x="974952" y="3173341"/>
          <a:ext cx="1221581" cy="122158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876428"/>
          </a:xfrm>
        </p:spPr>
        <p:txBody>
          <a:bodyPr anchor="b"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>
              <a:defRPr sz="44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57628"/>
            <a:ext cx="6400800" cy="1753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C791-D078-4631-9937-E8318C63790B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C791-D078-4631-9937-E8318C63790B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86644" y="274640"/>
            <a:ext cx="1400156" cy="5851525"/>
          </a:xfrm>
        </p:spPr>
        <p:txBody>
          <a:bodyPr vert="eaVert"/>
          <a:lstStyle>
            <a:lvl1pPr>
              <a:defRPr lang="zh-CN" altLang="en-US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829444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C791-D078-4631-9937-E8318C63790B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C791-D078-4631-9937-E8318C63790B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3854150"/>
            <a:ext cx="7772400" cy="186085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2356428"/>
            <a:ext cx="7772400" cy="15012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l">
              <a:buNone/>
              <a:defRPr sz="1800">
                <a:solidFill>
                  <a:schemeClr val="tx2"/>
                </a:solidFill>
              </a:defRPr>
            </a:lvl2pPr>
            <a:lvl3pPr marL="914400" indent="0" algn="l">
              <a:buNone/>
              <a:defRPr sz="1600">
                <a:solidFill>
                  <a:schemeClr val="tx2"/>
                </a:solidFill>
              </a:defRPr>
            </a:lvl3pPr>
            <a:lvl4pPr marL="1371600" indent="0" algn="l">
              <a:buNone/>
              <a:defRPr sz="1400">
                <a:solidFill>
                  <a:schemeClr val="tx2"/>
                </a:solidFill>
              </a:defRPr>
            </a:lvl4pPr>
            <a:lvl5pPr marL="1828800" indent="0" algn="l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C791-D078-4631-9937-E8318C63790B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/>
              <a:t>‹#›</a:t>
            </a:fld>
            <a:endParaRPr kumimoji="0"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C791-D078-4631-9937-E8318C63790B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C791-D078-4631-9937-E8318C63790B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/>
              <a:t>‹#›</a:t>
            </a:fld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C791-D078-4631-9937-E8318C63790B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C791-D078-4631-9937-E8318C63790B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6258" y="381000"/>
            <a:ext cx="2667000" cy="1833554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l">
              <a:defRPr sz="3200" b="1" kern="1200" cap="all" spc="50">
                <a:ln w="1587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52800" y="380999"/>
            <a:ext cx="5410200" cy="5745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26258" y="2214554"/>
            <a:ext cx="2667000" cy="3912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C791-D078-4631-9937-E8318C63790B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580474" y="553734"/>
            <a:ext cx="7349244" cy="4741531"/>
            <a:chOff x="428596" y="553734"/>
            <a:chExt cx="7349244" cy="4741531"/>
          </a:xfrm>
        </p:grpSpPr>
        <p:sp>
          <p:nvSpPr>
            <p:cNvPr id="16" name="矩形 15"/>
            <p:cNvSpPr/>
            <p:nvPr userDrawn="1"/>
          </p:nvSpPr>
          <p:spPr>
            <a:xfrm rot="21480000">
              <a:off x="428596" y="580356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7" name="矩形 16"/>
            <p:cNvSpPr/>
            <p:nvPr userDrawn="1"/>
          </p:nvSpPr>
          <p:spPr>
            <a:xfrm rot="21540000">
              <a:off x="437473" y="571479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437481" y="553734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651912" y="612776"/>
            <a:ext cx="7215238" cy="4602175"/>
          </a:xfrm>
          <a:solidFill>
            <a:schemeClr val="bg2">
              <a:tint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 useBgFill="1"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595295"/>
            <a:ext cx="1357290" cy="5691227"/>
          </a:xfrm>
          <a:noFill/>
        </p:spPr>
        <p:txBody>
          <a:bodyPr vert="eaVert" anchor="ctr">
            <a:noAutofit/>
          </a:bodyPr>
          <a:lstStyle>
            <a:lvl1pPr algn="l">
              <a:defRPr lang="zh-CN" altLang="en-US" sz="32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14480" y="5481658"/>
            <a:ext cx="7215238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C791-D078-4631-9937-E8318C63790B}" type="datetimeFigureOut">
              <a:rPr lang="en-US" smtClean="0"/>
              <a:pPr/>
              <a:t>1/15/2019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DD11-4055-44D3-AD09-D611CD509B89}" type="slidenum">
              <a:rPr kumimoji="0" lang="en-US" smtClean="0"/>
              <a:pPr/>
              <a:t>‹#›</a:t>
            </a:fld>
            <a:endParaRPr kumimoji="0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24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78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EC791-D078-4631-9937-E8318C63790B}" type="datetimeFigureOut">
              <a:rPr lang="en-US" smtClean="0"/>
              <a:pPr/>
              <a:t>1/15/2019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483997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992644" y="6483997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170ADD11-4055-44D3-AD09-D611CD509B89}" type="slidenum">
              <a:rPr kumimoji="0" lang="en-US" smtClean="0"/>
              <a:pPr algn="r" eaLnBrk="1" latinLnBrk="0" hangingPunct="1"/>
              <a:t>‹#›</a:t>
            </a:fld>
            <a:endParaRPr kumimoji="0"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 cap="all" spc="50" dirty="0">
          <a:ln w="1587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31750" dir="3600000" algn="tl" rotWithShape="0">
              <a:srgbClr val="000000">
                <a:alpha val="6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90000"/>
        <a:buFont typeface="Cambria"/>
        <a:buChar char="+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Ï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90000"/>
        <a:buFont typeface="Calibri"/>
        <a:buChar char="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=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aike.baidu.com/view/15050.htm" TargetMode="External"/><Relationship Id="rId2" Type="http://schemas.openxmlformats.org/officeDocument/2006/relationships/hyperlink" Target="http://baike.baidu.com/view/922152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baike.baidu.com/view/76600.htm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14414" y="1643050"/>
            <a:ext cx="6786610" cy="857256"/>
          </a:xfrm>
        </p:spPr>
        <p:txBody>
          <a:bodyPr/>
          <a:lstStyle/>
          <a:p>
            <a:r>
              <a:rPr lang="zh-CN" altLang="en-US" sz="6000" dirty="0" smtClean="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大象无形 大道至简</a:t>
            </a:r>
            <a:endParaRPr lang="zh-CN" altLang="en-US" sz="6000" dirty="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428992" y="3104560"/>
            <a:ext cx="4643470" cy="538754"/>
          </a:xfrm>
        </p:spPr>
        <p:txBody>
          <a:bodyPr>
            <a:noAutofit/>
          </a:bodyPr>
          <a:lstStyle/>
          <a:p>
            <a:r>
              <a:rPr lang="zh-CN" altLang="en-US" sz="2600" dirty="0" smtClean="0">
                <a:solidFill>
                  <a:schemeClr val="tx1"/>
                </a:solidFill>
                <a:latin typeface="幼圆" pitchFamily="49" charset="-122"/>
                <a:ea typeface="幼圆" pitchFamily="49" charset="-122"/>
              </a:rPr>
              <a:t>一个生命科学工作者的管见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内容占位符 6"/>
          <p:cNvGraphicFramePr>
            <a:graphicFrameLocks noGrp="1"/>
          </p:cNvGraphicFramePr>
          <p:nvPr>
            <p:ph idx="1"/>
          </p:nvPr>
        </p:nvGraphicFramePr>
        <p:xfrm>
          <a:off x="642910" y="1928802"/>
          <a:ext cx="7643866" cy="4395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矩形 7"/>
          <p:cNvSpPr/>
          <p:nvPr/>
        </p:nvSpPr>
        <p:spPr>
          <a:xfrm>
            <a:off x="1000100" y="571480"/>
            <a:ext cx="66437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>
                <a:latin typeface="隶书" pitchFamily="49" charset="-122"/>
                <a:ea typeface="隶书" pitchFamily="49" charset="-122"/>
              </a:rPr>
              <a:t>中医中药科学发展三原则</a:t>
            </a:r>
            <a:endParaRPr lang="zh-CN" altLang="en-US" sz="400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6050" y="5137864"/>
            <a:ext cx="4500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latin typeface="隶书" pitchFamily="49" charset="-122"/>
                <a:ea typeface="隶书" pitchFamily="49" charset="-122"/>
              </a:rPr>
              <a:t>与时俱进</a:t>
            </a:r>
            <a:endParaRPr lang="en-US" altLang="zh-CN" sz="4000" dirty="0" smtClean="0">
              <a:latin typeface="隶书" pitchFamily="49" charset="-122"/>
              <a:ea typeface="隶书" pitchFamily="49" charset="-122"/>
            </a:endParaRPr>
          </a:p>
          <a:p>
            <a:pPr algn="ctr"/>
            <a:r>
              <a:rPr lang="zh-CN" altLang="en-US" sz="2400" b="1" dirty="0" smtClean="0">
                <a:solidFill>
                  <a:schemeClr val="bg1"/>
                </a:solidFill>
              </a:rPr>
              <a:t>（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modernized and Advanced)</a:t>
            </a:r>
            <a:endParaRPr lang="zh-CN" alt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15338" y="142852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例</a:t>
            </a:r>
            <a:r>
              <a:rPr lang="en-US" altLang="zh-CN" sz="24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</a:t>
            </a:r>
            <a:endParaRPr lang="zh-CN" altLang="en-US" sz="2400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00100" y="285728"/>
            <a:ext cx="70009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Where cell fate conversions meet Chinese philosophy</a:t>
            </a:r>
            <a:r>
              <a:rPr lang="en-US" altLang="en-US" sz="2800" dirty="0" smtClean="0">
                <a:latin typeface="隶书" pitchFamily="49" charset="-122"/>
                <a:ea typeface="隶书" pitchFamily="49" charset="-122"/>
                <a:cs typeface="Arial Unicode MS" pitchFamily="34" charset="-122"/>
              </a:rPr>
              <a:t>   </a:t>
            </a:r>
            <a:r>
              <a:rPr lang="zh-CN" altLang="en-US" sz="3200" dirty="0" smtClean="0">
                <a:latin typeface="隶书" pitchFamily="49" charset="-122"/>
                <a:ea typeface="隶书" pitchFamily="49" charset="-122"/>
              </a:rPr>
              <a:t>细胞命运转化与中国哲学</a:t>
            </a:r>
            <a:endParaRPr lang="en-US" altLang="en-US" sz="3200" dirty="0" smtClean="0"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3" name="Picture 7" descr="An external file that holds a picture, illustration, etc.&#10;Object name is cr201493f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28736"/>
            <a:ext cx="2643206" cy="5133731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4143372" y="1785926"/>
            <a:ext cx="350043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Two grand divisions and Chinese philosophy. The sperm, </a:t>
            </a:r>
            <a:r>
              <a:rPr lang="en-US" dirty="0" err="1" smtClean="0"/>
              <a:t>oocyte</a:t>
            </a:r>
            <a:r>
              <a:rPr lang="en-US" dirty="0" smtClean="0"/>
              <a:t> and zygote could be considered a primordial state (or “One”), whilst the onset of </a:t>
            </a:r>
            <a:r>
              <a:rPr lang="en-US" dirty="0" err="1" smtClean="0"/>
              <a:t>epithelialization</a:t>
            </a:r>
            <a:r>
              <a:rPr lang="en-US" dirty="0" smtClean="0"/>
              <a:t> at the </a:t>
            </a:r>
            <a:r>
              <a:rPr lang="en-US" dirty="0" err="1" smtClean="0"/>
              <a:t>morula</a:t>
            </a:r>
            <a:r>
              <a:rPr lang="en-US" dirty="0" smtClean="0"/>
              <a:t> stage results in the “Two” grand divisions (M-Grand, E-Grand). Later at </a:t>
            </a:r>
            <a:r>
              <a:rPr lang="en-US" dirty="0" err="1" smtClean="0"/>
              <a:t>gastrulation</a:t>
            </a:r>
            <a:r>
              <a:rPr lang="en-US" dirty="0" smtClean="0"/>
              <a:t>, the three germ layers originate to form “Three”, which then leads to the organism proper (“All”). As Lao </a:t>
            </a:r>
            <a:r>
              <a:rPr lang="en-US" dirty="0" err="1" smtClean="0"/>
              <a:t>Zi</a:t>
            </a:r>
            <a:r>
              <a:rPr lang="en-US" dirty="0" smtClean="0"/>
              <a:t> once said: “One produced Two, Two produced Three, Three produced All things”.</a:t>
            </a:r>
          </a:p>
          <a:p>
            <a:r>
              <a:rPr lang="zh-CN" altLang="en-US" dirty="0" smtClean="0">
                <a:ea typeface="Adobe 黑体 Std R"/>
              </a:rPr>
              <a:t>“道生一，一生二，二生三，三生万物。”</a:t>
            </a:r>
            <a:endParaRPr lang="en-US" dirty="0">
              <a:ea typeface="Adobe 黑体 Std R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8215338" y="142852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例</a:t>
            </a:r>
            <a:r>
              <a:rPr lang="en-US" altLang="zh-CN" sz="24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</a:t>
            </a:r>
            <a:endParaRPr lang="zh-CN" altLang="en-US" sz="2400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9562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1"/>
          <p:cNvSpPr>
            <a:spLocks noChangeArrowheads="1"/>
          </p:cNvSpPr>
          <p:nvPr/>
        </p:nvSpPr>
        <p:spPr bwMode="auto">
          <a:xfrm>
            <a:off x="1676400" y="3198813"/>
            <a:ext cx="559752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dirty="0">
                <a:latin typeface="Adobe 黑体 Std R" charset="-122"/>
                <a:ea typeface="Adobe 黑体 Std R" charset="-122"/>
              </a:rPr>
              <a:t>古为今用：系统挖掘循症研究</a:t>
            </a:r>
            <a:r>
              <a:rPr lang="en-US" altLang="zh-CN" sz="3200" dirty="0">
                <a:latin typeface="Adobe 黑体 Std R" charset="-122"/>
                <a:ea typeface="Adobe 黑体 Std R" charset="-122"/>
              </a:rPr>
              <a:t> </a:t>
            </a:r>
          </a:p>
          <a:p>
            <a:r>
              <a:rPr lang="zh-CN" altLang="en-US" sz="3200" dirty="0">
                <a:latin typeface="Adobe 黑体 Std R" charset="-122"/>
                <a:ea typeface="Adobe 黑体 Std R" charset="-122"/>
              </a:rPr>
              <a:t>中外结合：机制网络整体评价</a:t>
            </a:r>
            <a:endParaRPr lang="en-US" altLang="zh-CN" sz="3200" dirty="0">
              <a:latin typeface="Adobe 黑体 Std R" charset="-122"/>
              <a:ea typeface="Adobe 黑体 Std R" charset="-122"/>
            </a:endParaRPr>
          </a:p>
          <a:p>
            <a:r>
              <a:rPr lang="zh-CN" altLang="en-US" sz="3200" dirty="0">
                <a:latin typeface="Adobe 黑体 Std R" charset="-122"/>
                <a:ea typeface="Adobe 黑体 Std R" charset="-122"/>
              </a:rPr>
              <a:t>多靶协同：药物组合个体方案</a:t>
            </a:r>
            <a:endParaRPr lang="en-US" altLang="zh-CN" sz="3200" dirty="0">
              <a:latin typeface="Adobe 黑体 Std R" charset="-122"/>
              <a:ea typeface="Adobe 黑体 Std R" charset="-122"/>
            </a:endParaRPr>
          </a:p>
          <a:p>
            <a:r>
              <a:rPr lang="zh-CN" altLang="en-US" sz="3200" dirty="0">
                <a:latin typeface="Adobe 黑体 Std R" charset="-122"/>
                <a:ea typeface="Adobe 黑体 Std R" charset="-122"/>
              </a:rPr>
              <a:t>防治并重：及早介入社会工程</a:t>
            </a:r>
            <a:endParaRPr lang="zh-CN" altLang="en-US" sz="3200" dirty="0"/>
          </a:p>
        </p:txBody>
      </p:sp>
      <p:sp>
        <p:nvSpPr>
          <p:cNvPr id="7171" name="矩形 2"/>
          <p:cNvSpPr>
            <a:spLocks noChangeArrowheads="1"/>
          </p:cNvSpPr>
          <p:nvPr/>
        </p:nvSpPr>
        <p:spPr bwMode="auto">
          <a:xfrm>
            <a:off x="609600" y="1828800"/>
            <a:ext cx="8032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dirty="0">
                <a:latin typeface="Adobe 黑体 Std R" charset="-122"/>
                <a:ea typeface="Adobe 黑体 Std R" charset="-122"/>
              </a:rPr>
              <a:t>针对</a:t>
            </a:r>
            <a:r>
              <a:rPr lang="zh-CN" altLang="en-US" sz="3600" dirty="0">
                <a:ea typeface="Adobe 黑体 Std R" charset="-122"/>
              </a:rPr>
              <a:t>阿尔茨海默病等复杂疾病</a:t>
            </a:r>
            <a:r>
              <a:rPr lang="zh-CN" altLang="en-US" sz="3600" dirty="0">
                <a:latin typeface="Adobe 黑体 Std R" charset="-122"/>
                <a:ea typeface="Adobe 黑体 Std R" charset="-122"/>
              </a:rPr>
              <a:t>的新策略</a:t>
            </a:r>
            <a:endParaRPr lang="zh-CN" altLang="en-US" sz="3600" dirty="0">
              <a:ea typeface="Adobe 黑体 Std R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15338" y="142852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例</a:t>
            </a:r>
            <a:r>
              <a:rPr lang="en-US" altLang="zh-CN" sz="24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85786" y="1142984"/>
            <a:ext cx="72152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ea typeface="Adobe 黑体 Std R"/>
              </a:rPr>
              <a:t>安乐死（</a:t>
            </a:r>
            <a:r>
              <a:rPr lang="en-US" altLang="zh-CN" sz="3200" dirty="0" smtClean="0">
                <a:solidFill>
                  <a:srgbClr val="FF0000"/>
                </a:solidFill>
                <a:ea typeface="Adobe 黑体 Std R"/>
              </a:rPr>
              <a:t>Euthanasia</a:t>
            </a:r>
            <a:r>
              <a:rPr lang="zh-CN" altLang="en-US" sz="3200" dirty="0" smtClean="0">
                <a:solidFill>
                  <a:srgbClr val="FF0000"/>
                </a:solidFill>
                <a:ea typeface="Adobe 黑体 Std R"/>
              </a:rPr>
              <a:t>）</a:t>
            </a:r>
            <a:r>
              <a:rPr lang="zh-CN" altLang="en-US" sz="2400" dirty="0" smtClean="0">
                <a:ea typeface="Adobe 黑体 Std R"/>
              </a:rPr>
              <a:t>指对无法救治的病人停止治疗或使用药物，让病人无痛苦地死去。 “安乐死”一词源于希腊文，意思是</a:t>
            </a:r>
            <a:r>
              <a:rPr lang="en-US" altLang="zh-CN" sz="2400" dirty="0" smtClean="0">
                <a:ea typeface="Adobe 黑体 Std R"/>
              </a:rPr>
              <a:t>"</a:t>
            </a:r>
            <a:r>
              <a:rPr lang="zh-CN" altLang="en-US" sz="2400" dirty="0" smtClean="0">
                <a:ea typeface="Adobe 黑体 Std R"/>
                <a:hlinkClick r:id="rId2" action="ppaction://hlinkfile"/>
              </a:rPr>
              <a:t>幸福</a:t>
            </a:r>
            <a:r>
              <a:rPr lang="en-US" altLang="zh-CN" sz="2400" dirty="0" smtClean="0">
                <a:ea typeface="Adobe 黑体 Std R"/>
              </a:rPr>
              <a:t>"</a:t>
            </a:r>
            <a:r>
              <a:rPr lang="zh-CN" altLang="en-US" sz="2400" dirty="0" smtClean="0">
                <a:ea typeface="Adobe 黑体 Std R"/>
              </a:rPr>
              <a:t>地死亡。它包括两层含义，一是安乐的无痛苦死亡；二是无痛致死术。</a:t>
            </a:r>
          </a:p>
          <a:p>
            <a:endParaRPr lang="en-US" altLang="zh-CN" sz="2400" dirty="0" smtClean="0">
              <a:ea typeface="Adobe 黑体 Std R"/>
            </a:endParaRPr>
          </a:p>
          <a:p>
            <a:r>
              <a:rPr lang="zh-CN" altLang="en-US" sz="2400" dirty="0" smtClean="0">
                <a:ea typeface="Adobe 黑体 Std R"/>
              </a:rPr>
              <a:t>中国的定义指患</a:t>
            </a:r>
            <a:r>
              <a:rPr lang="zh-CN" altLang="en-US" sz="2400" dirty="0" smtClean="0">
                <a:ea typeface="Adobe 黑体 Std R"/>
                <a:hlinkClick r:id="rId2" action="ppaction://hlinkfile"/>
              </a:rPr>
              <a:t>不治之症</a:t>
            </a:r>
            <a:r>
              <a:rPr lang="zh-CN" altLang="en-US" sz="2400" dirty="0" smtClean="0">
                <a:ea typeface="Adobe 黑体 Std R"/>
              </a:rPr>
              <a:t>的病人在垂危状态下，由于精神和躯体的极端痛苦，在病人和其亲友的要求下，经医生认可，用人道方法使病人在无痛苦状态中结束生命过程。</a:t>
            </a:r>
          </a:p>
        </p:txBody>
      </p:sp>
      <p:sp>
        <p:nvSpPr>
          <p:cNvPr id="4" name="矩形 3"/>
          <p:cNvSpPr/>
          <p:nvPr/>
        </p:nvSpPr>
        <p:spPr>
          <a:xfrm>
            <a:off x="2357422" y="4613514"/>
            <a:ext cx="55721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ea typeface="Adobe 黑体 Std R"/>
              </a:rPr>
              <a:t>在现有的法律条件下，“安乐死”可能引致“故意杀人”。患者自杀不会影响别人，但是，如果他本人想结束生命，医护人员及家属协助满足其请求，在</a:t>
            </a:r>
            <a:r>
              <a:rPr lang="en-US" altLang="zh-CN" sz="1600" dirty="0" smtClean="0">
                <a:ea typeface="Adobe 黑体 Std R"/>
              </a:rPr>
              <a:t>《</a:t>
            </a:r>
            <a:r>
              <a:rPr lang="zh-CN" altLang="en-US" sz="1600" dirty="0" smtClean="0">
                <a:ea typeface="Adobe 黑体 Std R"/>
                <a:hlinkClick r:id="rId3" action="ppaction://hlinkfile"/>
              </a:rPr>
              <a:t>刑法</a:t>
            </a:r>
            <a:r>
              <a:rPr lang="en-US" altLang="zh-CN" sz="1600" dirty="0" smtClean="0">
                <a:ea typeface="Adobe 黑体 Std R"/>
              </a:rPr>
              <a:t>》</a:t>
            </a:r>
            <a:r>
              <a:rPr lang="zh-CN" altLang="en-US" sz="1600" dirty="0" smtClean="0">
                <a:ea typeface="Adobe 黑体 Std R"/>
              </a:rPr>
              <a:t>中是“帮助自杀”行为，涉嫌</a:t>
            </a:r>
            <a:r>
              <a:rPr lang="zh-CN" altLang="en-US" sz="1600" dirty="0" smtClean="0">
                <a:ea typeface="Adobe 黑体 Std R"/>
                <a:hlinkClick r:id="rId4" action="ppaction://hlinkfile"/>
              </a:rPr>
              <a:t>故意杀人罪</a:t>
            </a:r>
            <a:r>
              <a:rPr lang="zh-CN" altLang="en-US" sz="1600" dirty="0" smtClean="0">
                <a:ea typeface="Adobe 黑体 Std R"/>
              </a:rPr>
              <a:t>。其二，“安乐死”如果以法律形式确认下来，可能会被一些人利用，用以非法剥夺他人的生命。另外，在人类对疾病的认识还十分有限的情况下，未经法律许可而结束他人生命，有悖于生存权利的道德准则。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15338" y="285728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例</a:t>
            </a:r>
            <a:r>
              <a:rPr lang="en-US" altLang="zh-CN" sz="240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4</a:t>
            </a:r>
            <a:endParaRPr lang="zh-CN" altLang="en-US" sz="2400" dirty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42910" y="1000108"/>
            <a:ext cx="66437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ea typeface="Adobe 黑体 Std R"/>
              </a:rPr>
              <a:t>半亩方塘一鉴开，天光云影共徘徊。</a:t>
            </a:r>
            <a:br>
              <a:rPr lang="zh-CN" altLang="en-US" sz="3200" dirty="0" smtClean="0">
                <a:ea typeface="Adobe 黑体 Std R"/>
              </a:rPr>
            </a:br>
            <a:r>
              <a:rPr lang="zh-CN" altLang="en-US" sz="3200" dirty="0" smtClean="0">
                <a:ea typeface="Adobe 黑体 Std R"/>
              </a:rPr>
              <a:t>问渠哪得清如许？为有源头活水来。</a:t>
            </a:r>
            <a:endParaRPr lang="en-US" altLang="zh-CN" sz="3200" dirty="0" smtClean="0">
              <a:ea typeface="Adobe 黑体 Std R"/>
            </a:endParaRPr>
          </a:p>
          <a:p>
            <a:r>
              <a:rPr lang="en-US" altLang="zh-CN" sz="3200" dirty="0" smtClean="0">
                <a:ea typeface="Adobe 黑体 Std R"/>
              </a:rPr>
              <a:t>			</a:t>
            </a:r>
            <a:r>
              <a:rPr lang="en-US" altLang="zh-CN" sz="2400" dirty="0" smtClean="0">
                <a:ea typeface="Adobe 黑体 Std R"/>
              </a:rPr>
              <a:t>-</a:t>
            </a:r>
            <a:r>
              <a:rPr lang="zh-CN" altLang="en-US" sz="2400" dirty="0" smtClean="0">
                <a:ea typeface="Adobe 黑体 Std R"/>
              </a:rPr>
              <a:t>朱熹</a:t>
            </a:r>
            <a:r>
              <a:rPr lang="en-US" altLang="zh-CN" sz="2400" dirty="0" smtClean="0">
                <a:ea typeface="Adobe 黑体 Std R"/>
              </a:rPr>
              <a:t>《</a:t>
            </a:r>
            <a:r>
              <a:rPr lang="zh-CN" altLang="en-US" sz="2400" dirty="0" smtClean="0">
                <a:ea typeface="Adobe 黑体 Std R"/>
              </a:rPr>
              <a:t>观书有感二首</a:t>
            </a:r>
            <a:r>
              <a:rPr lang="en-US" altLang="zh-CN" sz="2400" dirty="0" smtClean="0">
                <a:ea typeface="Adobe 黑体 Std R"/>
              </a:rPr>
              <a:t>》</a:t>
            </a:r>
            <a:r>
              <a:rPr lang="en-US" altLang="zh-CN" sz="3200" dirty="0" smtClean="0">
                <a:ea typeface="Adobe 黑体 Std R"/>
              </a:rPr>
              <a:t>	</a:t>
            </a:r>
            <a:endParaRPr lang="zh-CN" altLang="en-US" sz="3200" dirty="0" smtClean="0">
              <a:ea typeface="Adobe 黑体 Std R"/>
            </a:endParaRPr>
          </a:p>
        </p:txBody>
      </p:sp>
      <p:pic>
        <p:nvPicPr>
          <p:cNvPr id="1026" name="Picture 2" descr="全国重点网络媒体教育行业记者走进章丘百脉泉景区"/>
          <p:cNvPicPr>
            <a:picLocks noChangeAspect="1" noChangeArrowheads="1"/>
          </p:cNvPicPr>
          <p:nvPr/>
        </p:nvPicPr>
        <p:blipFill>
          <a:blip r:embed="rId2"/>
          <a:srcRect l="12000" r="8499"/>
          <a:stretch>
            <a:fillRect/>
          </a:stretch>
        </p:blipFill>
        <p:spPr bwMode="auto">
          <a:xfrm>
            <a:off x="5072066" y="3071810"/>
            <a:ext cx="3786214" cy="33337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4357694"/>
            <a:ext cx="2143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atin typeface="隶书" pitchFamily="49" charset="-122"/>
                <a:ea typeface="隶书" pitchFamily="49" charset="-122"/>
              </a:rPr>
              <a:t>谢谢！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2910" y="3000372"/>
            <a:ext cx="7858180" cy="30718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600" dirty="0" smtClean="0">
                <a:latin typeface="幼圆" pitchFamily="49" charset="-122"/>
                <a:ea typeface="幼圆" pitchFamily="49" charset="-122"/>
              </a:rPr>
              <a:t>道 可道，非常道；名 可名，非常名。</a:t>
            </a:r>
            <a:endParaRPr lang="en-US" altLang="zh-CN" sz="2600" dirty="0" smtClean="0">
              <a:latin typeface="幼圆" pitchFamily="49" charset="-122"/>
              <a:ea typeface="幼圆" pitchFamily="49" charset="-122"/>
            </a:endParaRPr>
          </a:p>
          <a:p>
            <a:pPr>
              <a:buNone/>
            </a:pPr>
            <a:r>
              <a:rPr lang="zh-CN" altLang="en-US" sz="2600" dirty="0" smtClean="0">
                <a:latin typeface="幼圆" pitchFamily="49" charset="-122"/>
                <a:ea typeface="幼圆" pitchFamily="49" charset="-122"/>
              </a:rPr>
              <a:t>无 名天地之始；有 名万物之母。</a:t>
            </a:r>
            <a:endParaRPr lang="en-US" altLang="zh-CN" sz="2600" dirty="0" smtClean="0">
              <a:latin typeface="幼圆" pitchFamily="49" charset="-122"/>
              <a:ea typeface="幼圆" pitchFamily="49" charset="-122"/>
            </a:endParaRPr>
          </a:p>
          <a:p>
            <a:pPr latinLnBrk="1">
              <a:buNone/>
            </a:pPr>
            <a:endParaRPr lang="en-US" altLang="zh-CN" sz="2600" dirty="0" smtClean="0">
              <a:latin typeface="幼圆" pitchFamily="49" charset="-122"/>
              <a:ea typeface="幼圆" pitchFamily="49" charset="-122"/>
            </a:endParaRPr>
          </a:p>
          <a:p>
            <a:pPr latinLnBrk="1">
              <a:buNone/>
            </a:pPr>
            <a:r>
              <a:rPr lang="zh-CN" altLang="en-US" sz="2600" dirty="0" smtClean="0">
                <a:latin typeface="幼圆" pitchFamily="49" charset="-122"/>
                <a:ea typeface="幼圆" pitchFamily="49" charset="-122"/>
              </a:rPr>
              <a:t>故常无，欲以观其妙；</a:t>
            </a:r>
            <a:r>
              <a:rPr lang="en-US" altLang="zh-CN" sz="2600" dirty="0" smtClean="0">
                <a:latin typeface="幼圆" pitchFamily="49" charset="-122"/>
                <a:ea typeface="幼圆" pitchFamily="49" charset="-122"/>
              </a:rPr>
              <a:t> </a:t>
            </a:r>
            <a:r>
              <a:rPr lang="zh-CN" altLang="en-US" sz="2600" dirty="0" smtClean="0">
                <a:latin typeface="幼圆" pitchFamily="49" charset="-122"/>
                <a:ea typeface="幼圆" pitchFamily="49" charset="-122"/>
              </a:rPr>
              <a:t>常 有 ， 欲 以 观 其 徼 。</a:t>
            </a:r>
          </a:p>
          <a:p>
            <a:pPr latinLnBrk="1">
              <a:buNone/>
            </a:pPr>
            <a:r>
              <a:rPr lang="zh-CN" altLang="en-US" sz="2600" dirty="0" smtClean="0">
                <a:latin typeface="幼圆" pitchFamily="49" charset="-122"/>
                <a:ea typeface="幼圆" pitchFamily="49" charset="-122"/>
              </a:rPr>
              <a:t>此 两 者 ， 同 出 而 异 名 ， 同 谓 之 玄 。</a:t>
            </a:r>
          </a:p>
          <a:p>
            <a:pPr latinLnBrk="1">
              <a:buNone/>
            </a:pPr>
            <a:r>
              <a:rPr lang="zh-CN" altLang="en-US" sz="2600" dirty="0" smtClean="0">
                <a:latin typeface="幼圆" pitchFamily="49" charset="-122"/>
                <a:ea typeface="幼圆" pitchFamily="49" charset="-122"/>
              </a:rPr>
              <a:t>玄 之 又 玄 ， 众 妙 之 门 。</a:t>
            </a:r>
          </a:p>
          <a:p>
            <a:pPr>
              <a:buNone/>
            </a:pPr>
            <a:endParaRPr lang="zh-CN" altLang="en-US" dirty="0"/>
          </a:p>
        </p:txBody>
      </p:sp>
      <p:pic>
        <p:nvPicPr>
          <p:cNvPr id="1026" name="Picture 2" descr="老子"/>
          <p:cNvPicPr>
            <a:picLocks noChangeAspect="1" noChangeArrowheads="1"/>
          </p:cNvPicPr>
          <p:nvPr/>
        </p:nvPicPr>
        <p:blipFill>
          <a:blip r:embed="rId2"/>
          <a:srcRect r="65574" b="47314"/>
          <a:stretch>
            <a:fillRect/>
          </a:stretch>
        </p:blipFill>
        <p:spPr bwMode="auto">
          <a:xfrm>
            <a:off x="6786578" y="428604"/>
            <a:ext cx="2000264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公有云vs私有云 如同云时代的盲人摸象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071678"/>
            <a:ext cx="5357850" cy="401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142976" y="1000108"/>
            <a:ext cx="6715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latin typeface="华文隶书" pitchFamily="2" charset="-122"/>
                <a:ea typeface="华文隶书" pitchFamily="2" charset="-122"/>
              </a:rPr>
              <a:t>A big challenge to science and its philosophy</a:t>
            </a:r>
            <a:endParaRPr lang="zh-CN" altLang="en-US" sz="3200" dirty="0"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000232" y="571480"/>
            <a:ext cx="5214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>
                <a:latin typeface="隶书" pitchFamily="49" charset="-122"/>
                <a:ea typeface="隶书" pitchFamily="49" charset="-122"/>
              </a:rPr>
              <a:t>道是什么？可道否？</a:t>
            </a:r>
            <a:endParaRPr lang="zh-CN" altLang="en-US" sz="400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00100" y="1928802"/>
            <a:ext cx="7286676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</a:pPr>
            <a:r>
              <a:rPr lang="zh-CN" altLang="en-US" sz="2600" dirty="0" smtClean="0">
                <a:latin typeface="幼圆" pitchFamily="49" charset="-122"/>
                <a:ea typeface="幼圆" pitchFamily="49" charset="-122"/>
              </a:rPr>
              <a:t>道是科学？那什么是科学？</a:t>
            </a:r>
            <a:endParaRPr lang="en-US" altLang="zh-CN" sz="2600" dirty="0" smtClean="0">
              <a:latin typeface="幼圆" pitchFamily="49" charset="-122"/>
              <a:ea typeface="幼圆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</a:pPr>
            <a:r>
              <a:rPr lang="zh-CN" altLang="en-US" sz="2600" dirty="0" smtClean="0">
                <a:latin typeface="幼圆" pitchFamily="49" charset="-122"/>
                <a:ea typeface="幼圆" pitchFamily="49" charset="-122"/>
              </a:rPr>
              <a:t>科学是可检验的、可证伪的客观规律与方法逻辑。</a:t>
            </a:r>
            <a:endParaRPr lang="zh-CN" altLang="en-US" sz="400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00100" y="3456558"/>
            <a:ext cx="7286676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</a:pPr>
            <a:r>
              <a:rPr lang="zh-CN" altLang="en-US" sz="2600" dirty="0" smtClean="0">
                <a:latin typeface="幼圆" pitchFamily="49" charset="-122"/>
                <a:ea typeface="幼圆" pitchFamily="49" charset="-122"/>
              </a:rPr>
              <a:t>道是哲学？那什么是哲学？</a:t>
            </a:r>
            <a:endParaRPr lang="en-US" altLang="zh-CN" sz="2600" dirty="0" smtClean="0">
              <a:latin typeface="幼圆" pitchFamily="49" charset="-122"/>
              <a:ea typeface="幼圆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</a:pPr>
            <a:r>
              <a:rPr lang="zh-CN" altLang="en-US" sz="2600" dirty="0" smtClean="0">
                <a:latin typeface="幼圆" pitchFamily="49" charset="-122"/>
                <a:ea typeface="幼圆" pitchFamily="49" charset="-122"/>
              </a:rPr>
              <a:t>哲学是研究一切存在之间抽象的相互关系的学问。</a:t>
            </a:r>
          </a:p>
        </p:txBody>
      </p:sp>
      <p:sp>
        <p:nvSpPr>
          <p:cNvPr id="8" name="矩形 7"/>
          <p:cNvSpPr/>
          <p:nvPr/>
        </p:nvSpPr>
        <p:spPr>
          <a:xfrm>
            <a:off x="1000100" y="4956756"/>
            <a:ext cx="72866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</a:pPr>
            <a:r>
              <a:rPr lang="zh-CN" altLang="en-US" sz="2600" dirty="0" smtClean="0">
                <a:latin typeface="幼圆" pitchFamily="49" charset="-122"/>
                <a:ea typeface="幼圆" pitchFamily="49" charset="-122"/>
              </a:rPr>
              <a:t>道是宗教？那什么是宗教？</a:t>
            </a:r>
            <a:endParaRPr lang="en-US" altLang="zh-CN" sz="2600" dirty="0" smtClean="0">
              <a:latin typeface="幼圆" pitchFamily="49" charset="-122"/>
              <a:ea typeface="幼圆" pitchFamily="49" charset="-122"/>
            </a:endParaRPr>
          </a:p>
          <a:p>
            <a:r>
              <a:rPr lang="zh-CN" altLang="en-US" sz="2600" dirty="0" smtClean="0">
                <a:latin typeface="幼圆" pitchFamily="49" charset="-122"/>
                <a:ea typeface="幼圆" pitchFamily="49" charset="-122"/>
              </a:rPr>
              <a:t>宗教是包括信仰组织行动文化等的特定社会行为。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42976" y="1078040"/>
            <a:ext cx="5929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>
                <a:latin typeface="隶书" pitchFamily="49" charset="-122"/>
                <a:ea typeface="隶书" pitchFamily="49" charset="-122"/>
              </a:rPr>
              <a:t>中国当前面临的主要挑战？</a:t>
            </a:r>
            <a:endParaRPr lang="zh-CN" altLang="en-US" sz="400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42976" y="2714620"/>
            <a:ext cx="6643734" cy="145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</a:pPr>
            <a:r>
              <a:rPr lang="zh-CN" altLang="en-US" sz="2600" dirty="0" smtClean="0">
                <a:latin typeface="幼圆" pitchFamily="49" charset="-122"/>
                <a:ea typeface="幼圆" pitchFamily="49" charset="-122"/>
              </a:rPr>
              <a:t>能源、资源、环境等的可持续发展问题？</a:t>
            </a:r>
            <a:endParaRPr lang="en-US" altLang="zh-CN" sz="2600" dirty="0" smtClean="0">
              <a:latin typeface="幼圆" pitchFamily="49" charset="-122"/>
              <a:ea typeface="幼圆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</a:pPr>
            <a:r>
              <a:rPr lang="zh-CN" altLang="en-US" sz="2600" dirty="0" smtClean="0">
                <a:latin typeface="幼圆" pitchFamily="49" charset="-122"/>
                <a:ea typeface="幼圆" pitchFamily="49" charset="-122"/>
              </a:rPr>
              <a:t>经济、社会、民族与其他国家和谐发展？</a:t>
            </a:r>
            <a:endParaRPr lang="en-US" altLang="zh-CN" sz="2600" dirty="0" smtClean="0">
              <a:latin typeface="幼圆" pitchFamily="49" charset="-122"/>
              <a:ea typeface="幼圆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</a:pPr>
            <a:r>
              <a:rPr lang="zh-CN" altLang="en-US" sz="2600" dirty="0" smtClean="0">
                <a:latin typeface="幼圆" pitchFamily="49" charset="-122"/>
                <a:ea typeface="幼圆" pitchFamily="49" charset="-122"/>
              </a:rPr>
              <a:t>文化、思想、道德、信仰等重建与创新？</a:t>
            </a:r>
            <a:endParaRPr lang="en-US" altLang="zh-CN" sz="2600" dirty="0" smtClean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42976" y="5078568"/>
            <a:ext cx="628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>
                <a:latin typeface="隶书" pitchFamily="49" charset="-122"/>
                <a:ea typeface="隶书" pitchFamily="49" charset="-122"/>
              </a:rPr>
              <a:t>除了</a:t>
            </a:r>
            <a:r>
              <a:rPr lang="en-US" altLang="zh-CN" sz="4000" dirty="0" smtClean="0">
                <a:latin typeface="隶书" pitchFamily="49" charset="-122"/>
                <a:ea typeface="隶书" pitchFamily="49" charset="-122"/>
              </a:rPr>
              <a:t>GDP</a:t>
            </a:r>
            <a:r>
              <a:rPr lang="zh-CN" altLang="en-US" sz="4000" dirty="0" smtClean="0">
                <a:latin typeface="隶书" pitchFamily="49" charset="-122"/>
                <a:ea typeface="隶书" pitchFamily="49" charset="-122"/>
              </a:rPr>
              <a:t>，我们最需要什么？</a:t>
            </a:r>
            <a:endParaRPr lang="zh-CN" altLang="en-US" sz="4000" dirty="0"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85852" y="863726"/>
            <a:ext cx="628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>
                <a:latin typeface="隶书" pitchFamily="49" charset="-122"/>
                <a:ea typeface="隶书" pitchFamily="49" charset="-122"/>
              </a:rPr>
              <a:t>从三千年文明史中学到什么？</a:t>
            </a:r>
            <a:endParaRPr lang="zh-CN" altLang="en-US" sz="4000" dirty="0"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15362" name="Picture 2" descr="C:\Users\Pei Gang\Pictures\老照片\20060430兰州儒释道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928802"/>
            <a:ext cx="3357586" cy="3143272"/>
          </a:xfrm>
          <a:prstGeom prst="rect">
            <a:avLst/>
          </a:prstGeom>
          <a:noFill/>
        </p:spPr>
      </p:pic>
      <p:pic>
        <p:nvPicPr>
          <p:cNvPr id="15363" name="Picture 3" descr="C:\Users\Pei Gang\Pictures\老照片\儒释道三位一体.jpeg"/>
          <p:cNvPicPr>
            <a:picLocks noChangeAspect="1" noChangeArrowheads="1"/>
          </p:cNvPicPr>
          <p:nvPr/>
        </p:nvPicPr>
        <p:blipFill>
          <a:blip r:embed="rId3"/>
          <a:srcRect l="26000" t="23000" r="25000"/>
          <a:stretch>
            <a:fillRect/>
          </a:stretch>
        </p:blipFill>
        <p:spPr bwMode="auto">
          <a:xfrm>
            <a:off x="4786314" y="3143248"/>
            <a:ext cx="3204983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00166" y="571480"/>
            <a:ext cx="59293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>
                <a:latin typeface="隶书" pitchFamily="49" charset="-122"/>
                <a:ea typeface="隶书" pitchFamily="49" charset="-122"/>
              </a:rPr>
              <a:t>是否可以创新出一个新东方思想体系？</a:t>
            </a:r>
            <a:endParaRPr lang="zh-CN" altLang="en-US" sz="400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14414" y="2428869"/>
            <a:ext cx="6643734" cy="323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</a:pPr>
            <a:r>
              <a:rPr lang="zh-CN" altLang="en-US" sz="2600" dirty="0" smtClean="0">
                <a:latin typeface="幼圆" pitchFamily="49" charset="-122"/>
                <a:ea typeface="幼圆" pitchFamily="49" charset="-122"/>
              </a:rPr>
              <a:t>基于儒释道三位一体的体系：</a:t>
            </a:r>
            <a:endParaRPr lang="en-US" altLang="zh-CN" sz="2600" dirty="0" smtClean="0">
              <a:latin typeface="幼圆" pitchFamily="49" charset="-122"/>
              <a:ea typeface="幼圆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</a:pPr>
            <a:endParaRPr lang="en-US" altLang="zh-CN" sz="1000" dirty="0" smtClean="0">
              <a:latin typeface="幼圆" pitchFamily="49" charset="-122"/>
              <a:ea typeface="幼圆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</a:pPr>
            <a:r>
              <a:rPr lang="zh-CN" altLang="en-US" sz="2600" dirty="0" smtClean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以哲学为基石，在后存在主义框架下融合道（</a:t>
            </a:r>
            <a:r>
              <a:rPr lang="zh-CN" altLang="en-US" sz="2600" dirty="0" smtClean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人与自然</a:t>
            </a:r>
            <a:r>
              <a:rPr lang="zh-CN" altLang="en-US" sz="2600" dirty="0" smtClean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的关系）、儒（</a:t>
            </a:r>
            <a:r>
              <a:rPr lang="zh-CN" altLang="en-US" sz="2600" dirty="0" smtClean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人与人</a:t>
            </a:r>
            <a:r>
              <a:rPr lang="zh-CN" altLang="en-US" sz="2600" dirty="0" smtClean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的关系）、释（</a:t>
            </a:r>
            <a:r>
              <a:rPr lang="zh-CN" altLang="en-US" sz="2600" dirty="0" smtClean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人与信仰</a:t>
            </a:r>
            <a:r>
              <a:rPr lang="zh-CN" altLang="en-US" sz="2600" dirty="0" smtClean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的关系）的三维逻辑体系，加以时间、空间等变量并考虑文化、科学等因素，避免空洞化绝对化僵固化。</a:t>
            </a:r>
            <a:endParaRPr lang="en-US" altLang="zh-CN" sz="2600" dirty="0" smtClean="0">
              <a:solidFill>
                <a:srgbClr val="0070C0"/>
              </a:solidFill>
              <a:latin typeface="幼圆" pitchFamily="49" charset="-122"/>
              <a:ea typeface="幼圆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</a:pPr>
            <a:endParaRPr lang="en-US" altLang="zh-CN" sz="2600" dirty="0" smtClean="0"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00166" y="571480"/>
            <a:ext cx="59293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>
                <a:latin typeface="隶书" pitchFamily="49" charset="-122"/>
                <a:ea typeface="隶书" pitchFamily="49" charset="-122"/>
              </a:rPr>
              <a:t>是否可以创新出一个新东方思想体系？</a:t>
            </a:r>
            <a:endParaRPr lang="zh-CN" altLang="en-US" sz="400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14414" y="2143116"/>
            <a:ext cx="6643734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</a:pPr>
            <a:r>
              <a:rPr lang="zh-CN" altLang="en-US" sz="2600" dirty="0" smtClean="0">
                <a:latin typeface="幼圆" pitchFamily="49" charset="-122"/>
                <a:ea typeface="幼圆" pitchFamily="49" charset="-122"/>
              </a:rPr>
              <a:t>聚焦于脑科学为代表的认知行为科学：</a:t>
            </a:r>
            <a:endParaRPr lang="en-US" altLang="zh-CN" sz="2600" dirty="0" smtClean="0">
              <a:latin typeface="幼圆" pitchFamily="49" charset="-122"/>
              <a:ea typeface="幼圆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</a:pPr>
            <a:endParaRPr lang="en-US" altLang="zh-CN" sz="1000" dirty="0" smtClean="0">
              <a:latin typeface="幼圆" pitchFamily="49" charset="-122"/>
              <a:ea typeface="幼圆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</a:pPr>
            <a:r>
              <a:rPr lang="zh-CN" altLang="en-US" sz="2600" dirty="0" smtClean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以脑科学为基石，在系统生物学的框架下融合认知科学（</a:t>
            </a:r>
            <a:r>
              <a:rPr lang="zh-CN" altLang="en-US" sz="2600" dirty="0" smtClean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认与知</a:t>
            </a:r>
            <a:r>
              <a:rPr lang="zh-CN" altLang="en-US" sz="2600" dirty="0" smtClean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的关系）、行为科学（</a:t>
            </a:r>
            <a:r>
              <a:rPr lang="zh-CN" altLang="en-US" sz="2600" dirty="0" smtClean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知与行</a:t>
            </a:r>
            <a:r>
              <a:rPr lang="zh-CN" altLang="en-US" sz="2600" dirty="0" smtClean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的关系）、脑健康（</a:t>
            </a:r>
            <a:r>
              <a:rPr lang="zh-CN" altLang="en-US" sz="2600" dirty="0" smtClean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衰老与疾病</a:t>
            </a:r>
            <a:r>
              <a:rPr lang="zh-CN" altLang="en-US" sz="2600" dirty="0" smtClean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的关系）的三维研究体系，并加以内因（遗传因素）外因（环境与文化因素）等变量，严格遵守科学逻辑与范式。</a:t>
            </a:r>
            <a:endParaRPr lang="en-US" altLang="zh-CN" sz="2600" dirty="0" smtClean="0">
              <a:solidFill>
                <a:srgbClr val="0070C0"/>
              </a:solidFill>
              <a:latin typeface="幼圆" pitchFamily="49" charset="-122"/>
              <a:ea typeface="幼圆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</a:pPr>
            <a:endParaRPr lang="en-US" altLang="zh-CN" sz="2600" dirty="0" smtClean="0"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00166" y="571480"/>
            <a:ext cx="59293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dirty="0" smtClean="0">
                <a:latin typeface="隶书" pitchFamily="49" charset="-122"/>
                <a:ea typeface="隶书" pitchFamily="49" charset="-122"/>
              </a:rPr>
              <a:t>是否可以创新出一个新东方思想体系？</a:t>
            </a:r>
            <a:endParaRPr lang="zh-CN" altLang="en-US" sz="4000" dirty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14414" y="2428869"/>
            <a:ext cx="6643734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</a:pPr>
            <a:r>
              <a:rPr lang="zh-CN" altLang="en-US" sz="2600" dirty="0" smtClean="0">
                <a:latin typeface="幼圆" pitchFamily="49" charset="-122"/>
                <a:ea typeface="幼圆" pitchFamily="49" charset="-122"/>
              </a:rPr>
              <a:t>在当代社会科学研究的基础上：</a:t>
            </a:r>
            <a:endParaRPr lang="en-US" altLang="zh-CN" sz="2600" dirty="0" smtClean="0">
              <a:latin typeface="幼圆" pitchFamily="49" charset="-122"/>
              <a:ea typeface="幼圆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</a:pPr>
            <a:endParaRPr lang="en-US" altLang="zh-CN" sz="1000" dirty="0" smtClean="0">
              <a:latin typeface="幼圆" pitchFamily="49" charset="-122"/>
              <a:ea typeface="幼圆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</a:pPr>
            <a:r>
              <a:rPr lang="zh-CN" altLang="en-US" sz="2600" dirty="0" smtClean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以佛教、基督教、伊斯兰教为主要研究参照体系，认真总结梳理</a:t>
            </a:r>
            <a:r>
              <a:rPr lang="zh-CN" altLang="en-US" sz="2600" dirty="0" smtClean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道家作为道教</a:t>
            </a:r>
            <a:r>
              <a:rPr lang="zh-CN" altLang="en-US" sz="2600" dirty="0" smtClean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的历史与现实、经验与教训，展望与对策。并深入研究儒家</a:t>
            </a:r>
            <a:r>
              <a:rPr lang="zh-CN" altLang="en-US" sz="2600" dirty="0" smtClean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非宗教化</a:t>
            </a:r>
            <a:r>
              <a:rPr lang="zh-CN" altLang="en-US" sz="2600" dirty="0" smtClean="0">
                <a:solidFill>
                  <a:srgbClr val="0070C0"/>
                </a:solidFill>
                <a:latin typeface="幼圆" pitchFamily="49" charset="-122"/>
                <a:ea typeface="幼圆" pitchFamily="49" charset="-122"/>
              </a:rPr>
              <a:t>的历史因果与利弊，积极探讨中国未来宗教的发展与远景，努力为信仰建设更好的家园。</a:t>
            </a:r>
            <a:endParaRPr lang="en-US" altLang="zh-CN" sz="2600" dirty="0" smtClean="0">
              <a:solidFill>
                <a:srgbClr val="0070C0"/>
              </a:solidFill>
              <a:latin typeface="幼圆" pitchFamily="49" charset="-122"/>
              <a:ea typeface="幼圆" pitchFamily="49" charset="-122"/>
            </a:endParaRP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</a:pPr>
            <a:endParaRPr lang="en-US" altLang="zh-CN" sz="2600" dirty="0" smtClean="0"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lligraphy">
  <a:themeElements>
    <a:clrScheme name="Calligraphy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Calligraphy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lligraph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300000"/>
              </a:schemeClr>
            </a:gs>
            <a:gs pos="72000">
              <a:schemeClr val="phClr">
                <a:tint val="100000"/>
                <a:shade val="100000"/>
                <a:hueMod val="100000"/>
                <a:satMod val="100000"/>
              </a:schemeClr>
            </a:gs>
            <a:gs pos="81000">
              <a:schemeClr val="phClr">
                <a:tint val="98000"/>
                <a:shade val="100000"/>
                <a:hueMod val="100000"/>
                <a:satMod val="15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39000"/>
                <a:hueMod val="100000"/>
                <a:satMod val="150000"/>
              </a:schemeClr>
              <a:schemeClr val="phClr">
                <a:tint val="90000"/>
                <a:shade val="100000"/>
                <a:hueMod val="10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Calligraphy</Template>
  <TotalTime>587</TotalTime>
  <Words>881</Words>
  <Application>Microsoft Office PowerPoint</Application>
  <PresentationFormat>全屏显示(4:3)</PresentationFormat>
  <Paragraphs>60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Adobe 黑体 Std R</vt:lpstr>
      <vt:lpstr>Arial Unicode MS</vt:lpstr>
      <vt:lpstr>华文行楷</vt:lpstr>
      <vt:lpstr>华文隶书</vt:lpstr>
      <vt:lpstr>隶书</vt:lpstr>
      <vt:lpstr>幼圆</vt:lpstr>
      <vt:lpstr>Arial</vt:lpstr>
      <vt:lpstr>Calibri</vt:lpstr>
      <vt:lpstr>Cambria</vt:lpstr>
      <vt:lpstr>Wingdings 2</vt:lpstr>
      <vt:lpstr>Calligraphy</vt:lpstr>
      <vt:lpstr>大象无形 大道至简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大道无形 大道至简</dc:title>
  <dc:creator>Pei Gang</dc:creator>
  <cp:lastModifiedBy>Windows 用户</cp:lastModifiedBy>
  <cp:revision>64</cp:revision>
  <dcterms:created xsi:type="dcterms:W3CDTF">2015-11-29T01:38:47Z</dcterms:created>
  <dcterms:modified xsi:type="dcterms:W3CDTF">2019-01-15T08:41:03Z</dcterms:modified>
</cp:coreProperties>
</file>